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AD72-3996-4699-BDA8-4B702C35D705}" type="datetimeFigureOut">
              <a:rPr lang="sr-Latn-RS" smtClean="0"/>
              <a:t>3.10.2017.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A92E-5235-4320-9ECF-B5BEEC151D7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4466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AD72-3996-4699-BDA8-4B702C35D705}" type="datetimeFigureOut">
              <a:rPr lang="sr-Latn-RS" smtClean="0"/>
              <a:t>3.10.2017.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A92E-5235-4320-9ECF-B5BEEC151D7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4084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AD72-3996-4699-BDA8-4B702C35D705}" type="datetimeFigureOut">
              <a:rPr lang="sr-Latn-RS" smtClean="0"/>
              <a:t>3.10.2017.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A92E-5235-4320-9ECF-B5BEEC151D7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4420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AD72-3996-4699-BDA8-4B702C35D705}" type="datetimeFigureOut">
              <a:rPr lang="sr-Latn-RS" smtClean="0"/>
              <a:t>3.10.2017.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A92E-5235-4320-9ECF-B5BEEC151D7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6116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AD72-3996-4699-BDA8-4B702C35D705}" type="datetimeFigureOut">
              <a:rPr lang="sr-Latn-RS" smtClean="0"/>
              <a:t>3.10.2017.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A92E-5235-4320-9ECF-B5BEEC151D7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1942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AD72-3996-4699-BDA8-4B702C35D705}" type="datetimeFigureOut">
              <a:rPr lang="sr-Latn-RS" smtClean="0"/>
              <a:t>3.10.2017.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A92E-5235-4320-9ECF-B5BEEC151D7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278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AD72-3996-4699-BDA8-4B702C35D705}" type="datetimeFigureOut">
              <a:rPr lang="sr-Latn-RS" smtClean="0"/>
              <a:t>3.10.2017.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A92E-5235-4320-9ECF-B5BEEC151D7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5831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AD72-3996-4699-BDA8-4B702C35D705}" type="datetimeFigureOut">
              <a:rPr lang="sr-Latn-RS" smtClean="0"/>
              <a:t>3.10.2017.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A92E-5235-4320-9ECF-B5BEEC151D7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533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AD72-3996-4699-BDA8-4B702C35D705}" type="datetimeFigureOut">
              <a:rPr lang="sr-Latn-RS" smtClean="0"/>
              <a:t>3.10.2017.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A92E-5235-4320-9ECF-B5BEEC151D7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2884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AD72-3996-4699-BDA8-4B702C35D705}" type="datetimeFigureOut">
              <a:rPr lang="sr-Latn-RS" smtClean="0"/>
              <a:t>3.10.2017.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A92E-5235-4320-9ECF-B5BEEC151D7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2626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AD72-3996-4699-BDA8-4B702C35D705}" type="datetimeFigureOut">
              <a:rPr lang="sr-Latn-RS" smtClean="0"/>
              <a:t>3.10.2017.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A92E-5235-4320-9ECF-B5BEEC151D7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6921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DAD72-3996-4699-BDA8-4B702C35D705}" type="datetimeFigureOut">
              <a:rPr lang="sr-Latn-RS" smtClean="0"/>
              <a:t>3.10.2017.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CA92E-5235-4320-9ECF-B5BEEC151D7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0261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coloring-pictures.net/drawings/Asterix/Roman-soldier.gi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РИМСКЕ ЦИФРЕ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Одељење 3/8</a:t>
            </a:r>
          </a:p>
          <a:p>
            <a:r>
              <a:rPr lang="sr-Cyrl-RS" dirty="0" smtClean="0"/>
              <a:t>Учитељ: Јасминка Вуковић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5235" y="4254848"/>
            <a:ext cx="2106166" cy="21900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06" y="764597"/>
            <a:ext cx="188595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896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6745" y="436418"/>
            <a:ext cx="9310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Записивање бројеви прве десетице римским цифрама</a:t>
            </a:r>
            <a:endParaRPr lang="sr-Latn-RS" sz="28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109839"/>
              </p:ext>
            </p:extLst>
          </p:nvPr>
        </p:nvGraphicFramePr>
        <p:xfrm>
          <a:off x="1179944" y="1343120"/>
          <a:ext cx="9107056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3528"/>
                <a:gridCol w="4553528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1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I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2 = 1+1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II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3= 1+1+1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III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4= 5 - 1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IV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5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V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6= 5+1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VI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7 = 5+2 = 5+ 1 + 1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VII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8 = 5+3 = 5 + 1 + 1 + 1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VIII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9 = 10 - 1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IX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10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X</a:t>
                      </a:r>
                      <a:endParaRPr lang="sr-Latn-R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066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15636"/>
            <a:ext cx="9725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Записивање десетица римским цифрама</a:t>
            </a:r>
            <a:endParaRPr lang="sr-Latn-RS" sz="28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743193"/>
              </p:ext>
            </p:extLst>
          </p:nvPr>
        </p:nvGraphicFramePr>
        <p:xfrm>
          <a:off x="838198" y="1306080"/>
          <a:ext cx="10030692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5346"/>
                <a:gridCol w="5015346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1</a:t>
                      </a:r>
                      <a:r>
                        <a:rPr lang="sr-Cyrl-RS" sz="2800" dirty="0" smtClean="0"/>
                        <a:t>0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X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2</a:t>
                      </a:r>
                      <a:r>
                        <a:rPr lang="sr-Cyrl-RS" sz="2800" dirty="0" smtClean="0"/>
                        <a:t>0</a:t>
                      </a:r>
                      <a:r>
                        <a:rPr lang="sr-Cyrl-RS" sz="2800" baseline="0" dirty="0" smtClean="0"/>
                        <a:t> </a:t>
                      </a:r>
                      <a:r>
                        <a:rPr lang="sr-Latn-RS" sz="2800" dirty="0" smtClean="0"/>
                        <a:t>= 1</a:t>
                      </a:r>
                      <a:r>
                        <a:rPr lang="sr-Cyrl-RS" sz="2800" dirty="0" smtClean="0"/>
                        <a:t>0 </a:t>
                      </a:r>
                      <a:r>
                        <a:rPr lang="sr-Latn-RS" sz="2800" dirty="0" smtClean="0"/>
                        <a:t>+</a:t>
                      </a:r>
                      <a:r>
                        <a:rPr lang="sr-Cyrl-RS" sz="2800" dirty="0" smtClean="0"/>
                        <a:t> </a:t>
                      </a:r>
                      <a:r>
                        <a:rPr lang="sr-Latn-RS" sz="2800" dirty="0" smtClean="0"/>
                        <a:t>1</a:t>
                      </a:r>
                      <a:r>
                        <a:rPr lang="sr-Cyrl-RS" sz="2800" dirty="0" smtClean="0"/>
                        <a:t>0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ХХ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3</a:t>
                      </a:r>
                      <a:r>
                        <a:rPr lang="sr-Cyrl-RS" sz="2800" dirty="0" smtClean="0"/>
                        <a:t>0 </a:t>
                      </a:r>
                      <a:r>
                        <a:rPr lang="sr-Latn-RS" sz="2800" dirty="0" smtClean="0"/>
                        <a:t>= 1</a:t>
                      </a:r>
                      <a:r>
                        <a:rPr lang="sr-Cyrl-RS" sz="2800" dirty="0" smtClean="0"/>
                        <a:t>0 </a:t>
                      </a:r>
                      <a:r>
                        <a:rPr lang="sr-Latn-RS" sz="2800" dirty="0" smtClean="0"/>
                        <a:t>+</a:t>
                      </a:r>
                      <a:r>
                        <a:rPr lang="sr-Cyrl-RS" sz="2800" dirty="0" smtClean="0"/>
                        <a:t> </a:t>
                      </a:r>
                      <a:r>
                        <a:rPr lang="sr-Latn-RS" sz="2800" dirty="0" smtClean="0"/>
                        <a:t>1</a:t>
                      </a:r>
                      <a:r>
                        <a:rPr lang="sr-Cyrl-RS" sz="2800" dirty="0" smtClean="0"/>
                        <a:t>0 </a:t>
                      </a:r>
                      <a:r>
                        <a:rPr lang="sr-Latn-RS" sz="2800" dirty="0" smtClean="0"/>
                        <a:t>+</a:t>
                      </a:r>
                      <a:r>
                        <a:rPr lang="sr-Cyrl-RS" sz="2800" dirty="0" smtClean="0"/>
                        <a:t> </a:t>
                      </a:r>
                      <a:r>
                        <a:rPr lang="sr-Latn-RS" sz="2800" dirty="0" smtClean="0"/>
                        <a:t>1</a:t>
                      </a:r>
                      <a:r>
                        <a:rPr lang="sr-Cyrl-RS" sz="2800" dirty="0" smtClean="0"/>
                        <a:t>0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ХХХ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4</a:t>
                      </a:r>
                      <a:r>
                        <a:rPr lang="sr-Cyrl-RS" sz="2800" dirty="0" smtClean="0"/>
                        <a:t>0 </a:t>
                      </a:r>
                      <a:r>
                        <a:rPr lang="sr-Latn-RS" sz="2800" dirty="0" smtClean="0"/>
                        <a:t>= 5</a:t>
                      </a:r>
                      <a:r>
                        <a:rPr lang="sr-Cyrl-RS" sz="2800" dirty="0" smtClean="0"/>
                        <a:t>0</a:t>
                      </a:r>
                      <a:r>
                        <a:rPr lang="sr-Latn-RS" sz="2800" dirty="0" smtClean="0"/>
                        <a:t> </a:t>
                      </a:r>
                      <a:r>
                        <a:rPr lang="sr-Latn-RS" sz="2800" dirty="0" smtClean="0"/>
                        <a:t>- </a:t>
                      </a:r>
                      <a:r>
                        <a:rPr lang="sr-Latn-RS" sz="2800" dirty="0" smtClean="0"/>
                        <a:t>1</a:t>
                      </a:r>
                      <a:r>
                        <a:rPr lang="sr-Cyrl-RS" sz="2800" dirty="0" smtClean="0"/>
                        <a:t>0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XL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50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L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60 = 50 + 10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LX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70</a:t>
                      </a:r>
                      <a:r>
                        <a:rPr lang="sr-Latn-RS" sz="2800" baseline="0" dirty="0" smtClean="0"/>
                        <a:t> </a:t>
                      </a:r>
                      <a:r>
                        <a:rPr lang="sr-Latn-RS" sz="2800" dirty="0" smtClean="0"/>
                        <a:t>= 50 + 20 </a:t>
                      </a:r>
                      <a:r>
                        <a:rPr lang="sr-Latn-RS" sz="2800" dirty="0" smtClean="0"/>
                        <a:t>= </a:t>
                      </a:r>
                      <a:r>
                        <a:rPr lang="sr-Latn-RS" sz="2800" dirty="0" smtClean="0"/>
                        <a:t>50 + 10  </a:t>
                      </a:r>
                      <a:r>
                        <a:rPr lang="sr-Latn-RS" sz="2800" dirty="0" smtClean="0"/>
                        <a:t>+ </a:t>
                      </a:r>
                      <a:r>
                        <a:rPr lang="sr-Latn-RS" sz="2800" dirty="0" smtClean="0"/>
                        <a:t>10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LXX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80</a:t>
                      </a:r>
                      <a:r>
                        <a:rPr lang="sr-Latn-RS" sz="2800" baseline="0" dirty="0" smtClean="0"/>
                        <a:t> </a:t>
                      </a:r>
                      <a:r>
                        <a:rPr lang="sr-Latn-RS" sz="2800" dirty="0" smtClean="0"/>
                        <a:t>= 50 + 30</a:t>
                      </a:r>
                      <a:r>
                        <a:rPr lang="sr-Latn-RS" sz="2800" baseline="0" dirty="0" smtClean="0"/>
                        <a:t> </a:t>
                      </a:r>
                      <a:r>
                        <a:rPr lang="sr-Latn-RS" sz="2800" dirty="0" smtClean="0"/>
                        <a:t>= 50</a:t>
                      </a:r>
                      <a:r>
                        <a:rPr lang="sr-Latn-RS" sz="2800" baseline="0" dirty="0" smtClean="0"/>
                        <a:t> </a:t>
                      </a:r>
                      <a:r>
                        <a:rPr lang="sr-Latn-RS" sz="2800" dirty="0" smtClean="0"/>
                        <a:t>+ 10 </a:t>
                      </a:r>
                      <a:r>
                        <a:rPr lang="sr-Latn-RS" sz="2800" dirty="0" smtClean="0"/>
                        <a:t>+ </a:t>
                      </a:r>
                      <a:r>
                        <a:rPr lang="sr-Latn-RS" sz="2800" dirty="0" smtClean="0"/>
                        <a:t>10 </a:t>
                      </a:r>
                      <a:r>
                        <a:rPr lang="sr-Latn-RS" sz="2800" dirty="0" smtClean="0"/>
                        <a:t>+ </a:t>
                      </a:r>
                      <a:r>
                        <a:rPr lang="sr-Latn-RS" sz="2800" dirty="0" smtClean="0"/>
                        <a:t>10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LXXX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90 </a:t>
                      </a:r>
                      <a:r>
                        <a:rPr lang="sr-Latn-RS" sz="2800" dirty="0" smtClean="0"/>
                        <a:t>= </a:t>
                      </a:r>
                      <a:r>
                        <a:rPr lang="sr-Latn-RS" sz="2800" dirty="0" smtClean="0"/>
                        <a:t>100 </a:t>
                      </a:r>
                      <a:r>
                        <a:rPr lang="sr-Latn-RS" sz="2800" dirty="0" smtClean="0"/>
                        <a:t>- </a:t>
                      </a:r>
                      <a:r>
                        <a:rPr lang="sr-Latn-RS" sz="2800" dirty="0" smtClean="0"/>
                        <a:t>10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XC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100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C</a:t>
                      </a:r>
                      <a:endParaRPr lang="sr-Latn-R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51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519545"/>
            <a:ext cx="10848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Записивање стотина прве хиљаде римским цифрама</a:t>
            </a:r>
            <a:endParaRPr lang="sr-Latn-RS" sz="28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679395"/>
              </p:ext>
            </p:extLst>
          </p:nvPr>
        </p:nvGraphicFramePr>
        <p:xfrm>
          <a:off x="540327" y="1042765"/>
          <a:ext cx="10030692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8782"/>
                <a:gridCol w="315191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1</a:t>
                      </a:r>
                      <a:r>
                        <a:rPr lang="sr-Cyrl-RS" sz="2800" dirty="0" smtClean="0"/>
                        <a:t>00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С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2</a:t>
                      </a:r>
                      <a:r>
                        <a:rPr lang="sr-Cyrl-RS" sz="2800" dirty="0" smtClean="0"/>
                        <a:t>00</a:t>
                      </a:r>
                      <a:r>
                        <a:rPr lang="sr-Cyrl-RS" sz="2800" baseline="0" dirty="0" smtClean="0"/>
                        <a:t> </a:t>
                      </a:r>
                      <a:r>
                        <a:rPr lang="sr-Latn-RS" sz="2800" dirty="0" smtClean="0"/>
                        <a:t>= 1</a:t>
                      </a:r>
                      <a:r>
                        <a:rPr lang="sr-Cyrl-RS" sz="2800" dirty="0" smtClean="0"/>
                        <a:t>00 </a:t>
                      </a:r>
                      <a:r>
                        <a:rPr lang="sr-Latn-RS" sz="2800" dirty="0" smtClean="0"/>
                        <a:t>+</a:t>
                      </a:r>
                      <a:r>
                        <a:rPr lang="sr-Cyrl-RS" sz="2800" dirty="0" smtClean="0"/>
                        <a:t> </a:t>
                      </a:r>
                      <a:r>
                        <a:rPr lang="sr-Latn-RS" sz="2800" dirty="0" smtClean="0"/>
                        <a:t>1</a:t>
                      </a:r>
                      <a:r>
                        <a:rPr lang="sr-Cyrl-RS" sz="2800" dirty="0" smtClean="0"/>
                        <a:t>00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СС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3</a:t>
                      </a:r>
                      <a:r>
                        <a:rPr lang="sr-Cyrl-RS" sz="2800" dirty="0" smtClean="0"/>
                        <a:t>00 </a:t>
                      </a:r>
                      <a:r>
                        <a:rPr lang="sr-Latn-RS" sz="2800" dirty="0" smtClean="0"/>
                        <a:t>= 1</a:t>
                      </a:r>
                      <a:r>
                        <a:rPr lang="sr-Cyrl-RS" sz="2800" dirty="0" smtClean="0"/>
                        <a:t>00 </a:t>
                      </a:r>
                      <a:r>
                        <a:rPr lang="sr-Latn-RS" sz="2800" dirty="0" smtClean="0"/>
                        <a:t>+</a:t>
                      </a:r>
                      <a:r>
                        <a:rPr lang="sr-Cyrl-RS" sz="2800" dirty="0" smtClean="0"/>
                        <a:t> </a:t>
                      </a:r>
                      <a:r>
                        <a:rPr lang="sr-Latn-RS" sz="2800" dirty="0" smtClean="0"/>
                        <a:t>1</a:t>
                      </a:r>
                      <a:r>
                        <a:rPr lang="sr-Cyrl-RS" sz="2800" dirty="0" smtClean="0"/>
                        <a:t>00 </a:t>
                      </a:r>
                      <a:r>
                        <a:rPr lang="sr-Latn-RS" sz="2800" dirty="0" smtClean="0"/>
                        <a:t>+</a:t>
                      </a:r>
                      <a:r>
                        <a:rPr lang="sr-Cyrl-RS" sz="2800" dirty="0" smtClean="0"/>
                        <a:t> </a:t>
                      </a:r>
                      <a:r>
                        <a:rPr lang="sr-Latn-RS" sz="2800" dirty="0" smtClean="0"/>
                        <a:t>1</a:t>
                      </a:r>
                      <a:r>
                        <a:rPr lang="sr-Cyrl-RS" sz="2800" dirty="0" smtClean="0"/>
                        <a:t>00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ССС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4</a:t>
                      </a:r>
                      <a:r>
                        <a:rPr lang="sr-Cyrl-RS" sz="2800" dirty="0" smtClean="0"/>
                        <a:t>00 </a:t>
                      </a:r>
                      <a:r>
                        <a:rPr lang="sr-Latn-RS" sz="2800" dirty="0" smtClean="0"/>
                        <a:t>= 5</a:t>
                      </a:r>
                      <a:r>
                        <a:rPr lang="sr-Cyrl-RS" sz="2800" dirty="0" smtClean="0"/>
                        <a:t>00</a:t>
                      </a:r>
                      <a:r>
                        <a:rPr lang="sr-Latn-RS" sz="2800" dirty="0" smtClean="0"/>
                        <a:t> </a:t>
                      </a:r>
                      <a:r>
                        <a:rPr lang="sr-Latn-RS" sz="2800" dirty="0" smtClean="0"/>
                        <a:t>- 1</a:t>
                      </a:r>
                      <a:r>
                        <a:rPr lang="sr-Cyrl-RS" sz="2800" dirty="0" smtClean="0"/>
                        <a:t>00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CD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50</a:t>
                      </a:r>
                      <a:r>
                        <a:rPr lang="sr-Cyrl-RS" sz="2800" dirty="0" smtClean="0"/>
                        <a:t>0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D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60</a:t>
                      </a:r>
                      <a:r>
                        <a:rPr lang="sr-Cyrl-RS" sz="2800" dirty="0" smtClean="0"/>
                        <a:t>0</a:t>
                      </a:r>
                      <a:r>
                        <a:rPr lang="sr-Latn-RS" sz="2800" dirty="0" smtClean="0"/>
                        <a:t> </a:t>
                      </a:r>
                      <a:r>
                        <a:rPr lang="sr-Latn-RS" sz="2800" dirty="0" smtClean="0"/>
                        <a:t>= </a:t>
                      </a:r>
                      <a:r>
                        <a:rPr lang="sr-Latn-RS" sz="2800" dirty="0" smtClean="0"/>
                        <a:t>50</a:t>
                      </a:r>
                      <a:r>
                        <a:rPr lang="sr-Cyrl-RS" sz="2800" dirty="0" smtClean="0"/>
                        <a:t>0</a:t>
                      </a:r>
                      <a:r>
                        <a:rPr lang="sr-Latn-RS" sz="2800" dirty="0" smtClean="0"/>
                        <a:t> </a:t>
                      </a:r>
                      <a:r>
                        <a:rPr lang="sr-Latn-RS" sz="2800" dirty="0" smtClean="0"/>
                        <a:t>+ </a:t>
                      </a:r>
                      <a:r>
                        <a:rPr lang="sr-Latn-RS" sz="2800" dirty="0" smtClean="0"/>
                        <a:t>10</a:t>
                      </a:r>
                      <a:r>
                        <a:rPr lang="sr-Cyrl-RS" sz="2800" dirty="0" smtClean="0"/>
                        <a:t>0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DC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70</a:t>
                      </a:r>
                      <a:r>
                        <a:rPr lang="sr-Cyrl-RS" sz="2800" dirty="0" smtClean="0"/>
                        <a:t>0</a:t>
                      </a:r>
                      <a:r>
                        <a:rPr lang="sr-Latn-RS" sz="2800" baseline="0" dirty="0" smtClean="0"/>
                        <a:t> </a:t>
                      </a:r>
                      <a:r>
                        <a:rPr lang="sr-Latn-RS" sz="2800" dirty="0" smtClean="0"/>
                        <a:t>= </a:t>
                      </a:r>
                      <a:r>
                        <a:rPr lang="sr-Latn-RS" sz="2800" dirty="0" smtClean="0"/>
                        <a:t>50</a:t>
                      </a:r>
                      <a:r>
                        <a:rPr lang="sr-Cyrl-RS" sz="2800" dirty="0" smtClean="0"/>
                        <a:t>0</a:t>
                      </a:r>
                      <a:r>
                        <a:rPr lang="sr-Latn-RS" sz="2800" dirty="0" smtClean="0"/>
                        <a:t> </a:t>
                      </a:r>
                      <a:r>
                        <a:rPr lang="sr-Latn-RS" sz="2800" dirty="0" smtClean="0"/>
                        <a:t>+ </a:t>
                      </a:r>
                      <a:r>
                        <a:rPr lang="sr-Latn-RS" sz="2800" dirty="0" smtClean="0"/>
                        <a:t>20</a:t>
                      </a:r>
                      <a:r>
                        <a:rPr lang="sr-Cyrl-RS" sz="2800" dirty="0" smtClean="0"/>
                        <a:t>0</a:t>
                      </a:r>
                      <a:r>
                        <a:rPr lang="sr-Latn-RS" sz="2800" dirty="0" smtClean="0"/>
                        <a:t> </a:t>
                      </a:r>
                      <a:r>
                        <a:rPr lang="sr-Latn-RS" sz="2800" dirty="0" smtClean="0"/>
                        <a:t>= </a:t>
                      </a:r>
                      <a:r>
                        <a:rPr lang="sr-Latn-RS" sz="2800" dirty="0" smtClean="0"/>
                        <a:t>50</a:t>
                      </a:r>
                      <a:r>
                        <a:rPr lang="sr-Cyrl-RS" sz="2800" dirty="0" smtClean="0"/>
                        <a:t>0</a:t>
                      </a:r>
                      <a:r>
                        <a:rPr lang="sr-Latn-RS" sz="2800" dirty="0" smtClean="0"/>
                        <a:t> </a:t>
                      </a:r>
                      <a:r>
                        <a:rPr lang="sr-Latn-RS" sz="2800" dirty="0" smtClean="0"/>
                        <a:t>+ </a:t>
                      </a:r>
                      <a:r>
                        <a:rPr lang="sr-Latn-RS" sz="2800" dirty="0" smtClean="0"/>
                        <a:t>10</a:t>
                      </a:r>
                      <a:r>
                        <a:rPr lang="sr-Cyrl-RS" sz="2800" dirty="0" smtClean="0"/>
                        <a:t>0</a:t>
                      </a:r>
                      <a:r>
                        <a:rPr lang="sr-Latn-RS" sz="2800" dirty="0" smtClean="0"/>
                        <a:t>  </a:t>
                      </a:r>
                      <a:r>
                        <a:rPr lang="sr-Latn-RS" sz="2800" dirty="0" smtClean="0"/>
                        <a:t>+ </a:t>
                      </a:r>
                      <a:r>
                        <a:rPr lang="sr-Latn-RS" sz="2800" dirty="0" smtClean="0"/>
                        <a:t>10</a:t>
                      </a:r>
                      <a:r>
                        <a:rPr lang="sr-Cyrl-RS" sz="2800" dirty="0" smtClean="0"/>
                        <a:t>0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DCC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80</a:t>
                      </a:r>
                      <a:r>
                        <a:rPr lang="sr-Cyrl-RS" sz="2800" dirty="0" smtClean="0"/>
                        <a:t>0</a:t>
                      </a:r>
                      <a:r>
                        <a:rPr lang="sr-Latn-RS" sz="2800" baseline="0" dirty="0" smtClean="0"/>
                        <a:t> </a:t>
                      </a:r>
                      <a:r>
                        <a:rPr lang="sr-Latn-RS" sz="2800" dirty="0" smtClean="0"/>
                        <a:t>= </a:t>
                      </a:r>
                      <a:r>
                        <a:rPr lang="sr-Latn-RS" sz="2800" dirty="0" smtClean="0"/>
                        <a:t>50</a:t>
                      </a:r>
                      <a:r>
                        <a:rPr lang="sr-Cyrl-RS" sz="2800" dirty="0" smtClean="0"/>
                        <a:t>0</a:t>
                      </a:r>
                      <a:r>
                        <a:rPr lang="sr-Latn-RS" sz="2800" dirty="0" smtClean="0"/>
                        <a:t> </a:t>
                      </a:r>
                      <a:r>
                        <a:rPr lang="sr-Latn-RS" sz="2800" dirty="0" smtClean="0"/>
                        <a:t>+ </a:t>
                      </a:r>
                      <a:r>
                        <a:rPr lang="sr-Latn-RS" sz="2800" dirty="0" smtClean="0"/>
                        <a:t>30</a:t>
                      </a:r>
                      <a:r>
                        <a:rPr lang="sr-Cyrl-RS" sz="2800" dirty="0" smtClean="0"/>
                        <a:t>0</a:t>
                      </a:r>
                      <a:r>
                        <a:rPr lang="sr-Latn-RS" sz="2800" baseline="0" dirty="0" smtClean="0"/>
                        <a:t> </a:t>
                      </a:r>
                      <a:r>
                        <a:rPr lang="sr-Latn-RS" sz="2800" dirty="0" smtClean="0"/>
                        <a:t>= </a:t>
                      </a:r>
                      <a:r>
                        <a:rPr lang="sr-Latn-RS" sz="2800" dirty="0" smtClean="0"/>
                        <a:t>50</a:t>
                      </a:r>
                      <a:r>
                        <a:rPr lang="sr-Cyrl-RS" sz="2800" dirty="0" smtClean="0"/>
                        <a:t>0</a:t>
                      </a:r>
                      <a:r>
                        <a:rPr lang="sr-Latn-RS" sz="2800" baseline="0" dirty="0" smtClean="0"/>
                        <a:t> </a:t>
                      </a:r>
                      <a:r>
                        <a:rPr lang="sr-Latn-RS" sz="2800" dirty="0" smtClean="0"/>
                        <a:t>+ </a:t>
                      </a:r>
                      <a:r>
                        <a:rPr lang="sr-Latn-RS" sz="2800" dirty="0" smtClean="0"/>
                        <a:t>10</a:t>
                      </a:r>
                      <a:r>
                        <a:rPr lang="sr-Cyrl-RS" sz="2800" dirty="0" smtClean="0"/>
                        <a:t>0</a:t>
                      </a:r>
                      <a:r>
                        <a:rPr lang="sr-Latn-RS" sz="2800" dirty="0" smtClean="0"/>
                        <a:t> </a:t>
                      </a:r>
                      <a:r>
                        <a:rPr lang="sr-Latn-RS" sz="2800" dirty="0" smtClean="0"/>
                        <a:t>+ </a:t>
                      </a:r>
                      <a:r>
                        <a:rPr lang="sr-Latn-RS" sz="2800" dirty="0" smtClean="0"/>
                        <a:t>10</a:t>
                      </a:r>
                      <a:r>
                        <a:rPr lang="sr-Cyrl-RS" sz="2800" dirty="0" smtClean="0"/>
                        <a:t>0</a:t>
                      </a:r>
                      <a:r>
                        <a:rPr lang="sr-Latn-RS" sz="2800" dirty="0" smtClean="0"/>
                        <a:t> </a:t>
                      </a:r>
                      <a:r>
                        <a:rPr lang="sr-Latn-RS" sz="2800" dirty="0" smtClean="0"/>
                        <a:t>+ </a:t>
                      </a:r>
                      <a:r>
                        <a:rPr lang="sr-Latn-RS" sz="2800" dirty="0" smtClean="0"/>
                        <a:t>10</a:t>
                      </a:r>
                      <a:r>
                        <a:rPr lang="sr-Cyrl-RS" sz="2800" dirty="0" smtClean="0"/>
                        <a:t>0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DCCC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90</a:t>
                      </a:r>
                      <a:r>
                        <a:rPr lang="sr-Cyrl-RS" sz="2800" dirty="0" smtClean="0"/>
                        <a:t>0</a:t>
                      </a:r>
                      <a:r>
                        <a:rPr lang="sr-Latn-RS" sz="2800" dirty="0" smtClean="0"/>
                        <a:t> </a:t>
                      </a:r>
                      <a:r>
                        <a:rPr lang="sr-Latn-RS" sz="2800" dirty="0" smtClean="0"/>
                        <a:t>= </a:t>
                      </a:r>
                      <a:r>
                        <a:rPr lang="sr-Latn-RS" sz="2800" dirty="0" smtClean="0"/>
                        <a:t>100</a:t>
                      </a:r>
                      <a:r>
                        <a:rPr lang="sr-Cyrl-RS" sz="2800" dirty="0" smtClean="0"/>
                        <a:t>0</a:t>
                      </a:r>
                      <a:r>
                        <a:rPr lang="sr-Latn-RS" sz="2800" dirty="0" smtClean="0"/>
                        <a:t> </a:t>
                      </a:r>
                      <a:r>
                        <a:rPr lang="sr-Latn-RS" sz="2800" dirty="0" smtClean="0"/>
                        <a:t>- </a:t>
                      </a:r>
                      <a:r>
                        <a:rPr lang="sr-Latn-RS" sz="2800" dirty="0" smtClean="0"/>
                        <a:t>10</a:t>
                      </a:r>
                      <a:r>
                        <a:rPr lang="sr-Cyrl-RS" sz="2800" dirty="0" smtClean="0"/>
                        <a:t>0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CM</a:t>
                      </a:r>
                      <a:endParaRPr lang="sr-Latn-R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100</a:t>
                      </a:r>
                      <a:r>
                        <a:rPr lang="sr-Cyrl-RS" sz="2800" dirty="0" smtClean="0"/>
                        <a:t>0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M</a:t>
                      </a:r>
                      <a:endParaRPr lang="sr-Latn-R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181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7691" y="487025"/>
            <a:ext cx="1026621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Како римским цифрама записујемо троцифрене бројеве?</a:t>
            </a:r>
          </a:p>
          <a:p>
            <a:endParaRPr lang="sr-Cyrl-RS" sz="2400" dirty="0"/>
          </a:p>
          <a:p>
            <a:pPr marL="285750" indent="-285750">
              <a:buFontTx/>
              <a:buChar char="-"/>
            </a:pPr>
            <a:r>
              <a:rPr lang="sr-Cyrl-RS" sz="2400" dirty="0" smtClean="0"/>
              <a:t>Најпре троцифрени број раставимо на стотине, десетице и јединице</a:t>
            </a:r>
          </a:p>
          <a:p>
            <a:endParaRPr lang="sr-Cyrl-RS" sz="2400" dirty="0"/>
          </a:p>
          <a:p>
            <a:r>
              <a:rPr lang="sr-Cyrl-RS" sz="2400" dirty="0" smtClean="0"/>
              <a:t>Нпр. 345 = 300 + 40 + 5</a:t>
            </a:r>
          </a:p>
          <a:p>
            <a:endParaRPr lang="sr-Cyrl-RS" sz="2400" dirty="0"/>
          </a:p>
          <a:p>
            <a:pPr marL="285750" indent="-285750">
              <a:buFontTx/>
              <a:buChar char="-"/>
            </a:pPr>
            <a:r>
              <a:rPr lang="sr-Cyrl-RS" sz="2400" dirty="0" smtClean="0"/>
              <a:t>Сетимо се како се римским цифрама записују наведене стотине, десетице и јединице</a:t>
            </a:r>
          </a:p>
          <a:p>
            <a:endParaRPr lang="sr-Cyrl-RS" sz="2400" dirty="0"/>
          </a:p>
          <a:p>
            <a:r>
              <a:rPr lang="sr-Cyrl-RS" sz="2400" dirty="0" smtClean="0"/>
              <a:t>Нпр. 300 = 100 + 100 + 100 = ССС</a:t>
            </a:r>
          </a:p>
          <a:p>
            <a:r>
              <a:rPr lang="sr-Cyrl-RS" sz="2400" dirty="0"/>
              <a:t> </a:t>
            </a:r>
            <a:r>
              <a:rPr lang="sr-Cyrl-RS" sz="2400" dirty="0" smtClean="0"/>
              <a:t>         40 = 50 – 10 = </a:t>
            </a:r>
            <a:r>
              <a:rPr lang="sr-Latn-RS" sz="2400" dirty="0" smtClean="0"/>
              <a:t>XL</a:t>
            </a:r>
          </a:p>
          <a:p>
            <a:r>
              <a:rPr lang="sr-Latn-RS" sz="2400" dirty="0"/>
              <a:t> </a:t>
            </a:r>
            <a:r>
              <a:rPr lang="sr-Latn-RS" sz="2400" dirty="0" smtClean="0"/>
              <a:t>         5 = V</a:t>
            </a:r>
          </a:p>
          <a:p>
            <a:endParaRPr lang="sr-Latn-RS" sz="2400" dirty="0"/>
          </a:p>
          <a:p>
            <a:pPr marL="285750" indent="-285750">
              <a:buFontTx/>
              <a:buChar char="-"/>
            </a:pPr>
            <a:r>
              <a:rPr lang="sr-Cyrl-RS" sz="2400" dirty="0" smtClean="0"/>
              <a:t>Добијене цифре/слова спајамо у један запис – број</a:t>
            </a:r>
          </a:p>
          <a:p>
            <a:endParaRPr lang="sr-Latn-RS" sz="2400" dirty="0" smtClean="0"/>
          </a:p>
          <a:p>
            <a:r>
              <a:rPr lang="sr-Latn-RS" sz="2400" dirty="0"/>
              <a:t> </a:t>
            </a:r>
            <a:r>
              <a:rPr lang="sr-Latn-RS" sz="2400" dirty="0" smtClean="0"/>
              <a:t>                                             345 = CCCXLV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91310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6909" y="706582"/>
            <a:ext cx="99544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Највећи број који се може записати римским цифрама је број:</a:t>
            </a:r>
          </a:p>
          <a:p>
            <a:endParaRPr lang="sr-Cyrl-RS" sz="2800" dirty="0"/>
          </a:p>
          <a:p>
            <a:endParaRPr lang="sr-Cyrl-RS" sz="2800" dirty="0" smtClean="0"/>
          </a:p>
          <a:p>
            <a:pPr algn="ctr"/>
            <a:r>
              <a:rPr lang="sr-Cyrl-RS" sz="2800" b="1" dirty="0" smtClean="0"/>
              <a:t>3 999</a:t>
            </a:r>
          </a:p>
          <a:p>
            <a:endParaRPr lang="sr-Cyrl-RS" sz="2800" dirty="0"/>
          </a:p>
          <a:p>
            <a:r>
              <a:rPr lang="sr-Cyrl-RS" sz="2800" dirty="0" smtClean="0"/>
              <a:t>А записује се,</a:t>
            </a:r>
          </a:p>
          <a:p>
            <a:endParaRPr lang="sr-Cyrl-RS" sz="2800" dirty="0"/>
          </a:p>
          <a:p>
            <a:pPr algn="ctr"/>
            <a:r>
              <a:rPr lang="sr-Cyrl-RS" sz="2800" b="1" dirty="0" smtClean="0"/>
              <a:t>МММ</a:t>
            </a:r>
            <a:r>
              <a:rPr lang="sr-Latn-RS" sz="2800" b="1" dirty="0" smtClean="0"/>
              <a:t>CMXCIX</a:t>
            </a:r>
            <a:endParaRPr lang="sr-Latn-RS" sz="2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8020" y="2110871"/>
            <a:ext cx="2561791" cy="401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192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872836"/>
            <a:ext cx="8998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/>
              <a:t>А сад, вежбајмо!!!!</a:t>
            </a:r>
          </a:p>
        </p:txBody>
      </p:sp>
      <p:pic>
        <p:nvPicPr>
          <p:cNvPr id="1026" name="Picture 2" descr="Gladiator-coloring-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192" y="3598429"/>
            <a:ext cx="1978415" cy="2543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Roman soldier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252" y="2833431"/>
            <a:ext cx="1973023" cy="3098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8543578" y="872836"/>
            <a:ext cx="2205394" cy="1828162"/>
          </a:xfrm>
          <a:prstGeom prst="cloudCallout">
            <a:avLst>
              <a:gd name="adj1" fmla="val -14838"/>
              <a:gd name="adj2" fmla="val 7913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85725" tIns="47625" rIns="85725" bIns="476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r-Cyrl-C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Ма нису тешки задаци, него ми је вруће због оклопа.</a:t>
            </a:r>
            <a:endParaRPr kumimoji="0" lang="sr-Latn-RS" altLang="sr-Latn-R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3503630" y="1806608"/>
            <a:ext cx="1596403" cy="1326087"/>
          </a:xfrm>
          <a:prstGeom prst="wedgeEllipseCallout">
            <a:avLst>
              <a:gd name="adj1" fmla="val -26292"/>
              <a:gd name="adj2" fmla="val 9724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То је лако!</a:t>
            </a:r>
            <a:endParaRPr kumimoji="0" lang="sr-Cyrl-CS" altLang="sr-Latn-R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r-Cyrl-CS" altLang="sr-Latn-R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Чекај, како оно иде?</a:t>
            </a:r>
            <a:endParaRPr kumimoji="0" lang="sr-Latn-RS" altLang="sr-Latn-R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92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9709" y="665018"/>
            <a:ext cx="99337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600" dirty="0" smtClean="0"/>
              <a:t>Научили смо да је скуп природних бројева бесконачан и да се бројеви записују помоћу десет цифара:</a:t>
            </a:r>
          </a:p>
          <a:p>
            <a:pPr algn="just"/>
            <a:endParaRPr lang="sr-Cyrl-RS" sz="3600" dirty="0" smtClean="0"/>
          </a:p>
          <a:p>
            <a:pPr algn="ctr"/>
            <a:r>
              <a:rPr lang="sr-Cyrl-RS" sz="3600" dirty="0" smtClean="0"/>
              <a:t>0,1,2,3,4,5,6,7,8 и 9.</a:t>
            </a:r>
          </a:p>
          <a:p>
            <a:pPr algn="just"/>
            <a:endParaRPr lang="sr-Cyrl-RS" sz="3600" dirty="0" smtClean="0"/>
          </a:p>
          <a:p>
            <a:pPr algn="just"/>
            <a:r>
              <a:rPr lang="sr-Cyrl-RS" sz="3600" dirty="0" smtClean="0"/>
              <a:t>Ове цифре називамо </a:t>
            </a:r>
            <a:r>
              <a:rPr lang="sr-Cyrl-RS" sz="3600" b="1" dirty="0" smtClean="0">
                <a:solidFill>
                  <a:srgbClr val="FF0000"/>
                </a:solidFill>
              </a:rPr>
              <a:t>арапске цифре</a:t>
            </a:r>
            <a:r>
              <a:rPr lang="sr-Cyrl-RS" sz="3600" dirty="0" smtClean="0"/>
              <a:t>.</a:t>
            </a:r>
            <a:endParaRPr lang="sr-Latn-RS" sz="3600" dirty="0"/>
          </a:p>
        </p:txBody>
      </p:sp>
    </p:spTree>
    <p:extLst>
      <p:ext uri="{BB962C8B-B14F-4D97-AF65-F5344CB8AC3E}">
        <p14:creationId xmlns:p14="http://schemas.microsoft.com/office/powerpoint/2010/main" val="302171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77982"/>
            <a:ext cx="10764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Около нас можемо видети да се бројеви записују и на други начин.</a:t>
            </a:r>
          </a:p>
          <a:p>
            <a:endParaRPr lang="sr-Cyrl-R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06582" y="1776099"/>
            <a:ext cx="38351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/>
              <a:t>Часовници често имају бројчанике  написане арапским, али и римским бројевима.</a:t>
            </a:r>
            <a:r>
              <a:rPr lang="sr-Cyrl-RS" sz="2400" dirty="0"/>
              <a:t>                                         </a:t>
            </a:r>
            <a:endParaRPr lang="sr-Latn-RS" sz="2400" dirty="0"/>
          </a:p>
          <a:p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0542" y="1776099"/>
            <a:ext cx="1892400" cy="19183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8762" y="1463663"/>
            <a:ext cx="2565640" cy="25656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0491" y="4541699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/>
              <a:t>III/8 – </a:t>
            </a:r>
            <a:r>
              <a:rPr lang="sr-Cyrl-RS" sz="2400" dirty="0" smtClean="0"/>
              <a:t>разред записан римским цифрама</a:t>
            </a:r>
            <a:endParaRPr lang="sr-Latn-R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06582" y="5515760"/>
            <a:ext cx="943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Датум 3. Х 2017. – месец записан римским цифрама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792536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81891"/>
            <a:ext cx="97882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/>
              <a:t>Запис на згради железничке станице у Београду означава годину када  је саграђена – </a:t>
            </a:r>
            <a:r>
              <a:rPr lang="en-GB" sz="2800" b="1" dirty="0"/>
              <a:t>MDCCCLXXXIV </a:t>
            </a:r>
            <a:r>
              <a:rPr lang="sr-Cyrl-RS" sz="2800" dirty="0"/>
              <a:t>(1884)</a:t>
            </a:r>
            <a:endParaRPr lang="sr-Latn-R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968" y="2262275"/>
            <a:ext cx="5664632" cy="345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49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9545" y="540327"/>
            <a:ext cx="100999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Бројеви на бројчанику сата, разред, месец, година, записани су </a:t>
            </a:r>
            <a:r>
              <a:rPr lang="sr-Cyrl-RS" sz="2800" b="1" dirty="0" smtClean="0">
                <a:solidFill>
                  <a:srgbClr val="FF0000"/>
                </a:solidFill>
              </a:rPr>
              <a:t>римским цифрама</a:t>
            </a:r>
            <a:r>
              <a:rPr lang="sr-Cyrl-RS" sz="2800" dirty="0" smtClean="0"/>
              <a:t>.</a:t>
            </a:r>
            <a:endParaRPr lang="sr-Latn-R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19545" y="1808018"/>
            <a:ext cx="100999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/>
              <a:t>Стари Римљани употребљавали су седам слова (ознака) за писање бројева </a:t>
            </a:r>
            <a:endParaRPr lang="sr-Latn-R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14" y="3645841"/>
            <a:ext cx="10386394" cy="184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409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9091" y="477982"/>
            <a:ext cx="9642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Цифре:</a:t>
            </a:r>
            <a:endParaRPr lang="sr-Latn-R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853694"/>
              </p:ext>
            </p:extLst>
          </p:nvPr>
        </p:nvGraphicFramePr>
        <p:xfrm>
          <a:off x="1221509" y="1384684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I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X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C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M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100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1000</a:t>
                      </a:r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21509" y="2576945"/>
            <a:ext cx="812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су </a:t>
            </a:r>
            <a:r>
              <a:rPr lang="sr-Cyrl-RS" sz="2800" b="1" dirty="0" smtClean="0">
                <a:solidFill>
                  <a:srgbClr val="FF0000"/>
                </a:solidFill>
              </a:rPr>
              <a:t>основне цифре</a:t>
            </a:r>
            <a:r>
              <a:rPr lang="sr-Cyrl-RS" sz="2800" dirty="0" smtClean="0"/>
              <a:t>.</a:t>
            </a:r>
            <a:endParaRPr lang="sr-Latn-R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21509" y="3657600"/>
            <a:ext cx="812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А цифре:</a:t>
            </a:r>
            <a:endParaRPr lang="sr-Latn-R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112296"/>
              </p:ext>
            </p:extLst>
          </p:nvPr>
        </p:nvGraphicFramePr>
        <p:xfrm>
          <a:off x="1221509" y="4367415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V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L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D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50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500</a:t>
                      </a:r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21509" y="5712056"/>
            <a:ext cx="767310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су </a:t>
            </a:r>
            <a:r>
              <a:rPr lang="sr-Cyrl-RS" sz="2800" b="1" dirty="0" smtClean="0">
                <a:solidFill>
                  <a:srgbClr val="FF0000"/>
                </a:solidFill>
              </a:rPr>
              <a:t>помоћне цифре</a:t>
            </a:r>
            <a:r>
              <a:rPr lang="sr-Cyrl-RS" sz="2800" dirty="0" smtClean="0"/>
              <a:t>.</a:t>
            </a:r>
            <a:endParaRPr lang="sr-Latn-RS" sz="2800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82453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10141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За записивања бројева римским цифрама, поштована су следећа </a:t>
            </a:r>
            <a:r>
              <a:rPr lang="sr-Cyrl-RS" sz="2800" b="1" dirty="0" smtClean="0"/>
              <a:t>ВАЖНА ПРАВИЛА</a:t>
            </a:r>
            <a:r>
              <a:rPr lang="sr-Cyrl-RS" dirty="0" smtClean="0"/>
              <a:t>:</a:t>
            </a:r>
            <a:endParaRPr lang="sr-Latn-RS" dirty="0"/>
          </a:p>
        </p:txBody>
      </p:sp>
      <p:sp>
        <p:nvSpPr>
          <p:cNvPr id="3" name="TextBox 2"/>
          <p:cNvSpPr txBox="1"/>
          <p:nvPr/>
        </p:nvSpPr>
        <p:spPr>
          <a:xfrm>
            <a:off x="644236" y="1724891"/>
            <a:ext cx="1132609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Cyrl-RS" sz="2800" dirty="0" smtClean="0">
                <a:solidFill>
                  <a:srgbClr val="FF0000"/>
                </a:solidFill>
              </a:rPr>
              <a:t>Свака основна цифра може се узаступно написати НАЈВИШЕ три пута.</a:t>
            </a:r>
          </a:p>
          <a:p>
            <a:r>
              <a:rPr lang="sr-Cyrl-RS" sz="2800" dirty="0" smtClean="0">
                <a:solidFill>
                  <a:srgbClr val="FF0000"/>
                </a:solidFill>
              </a:rPr>
              <a:t>Тако дописане једна уз другу, са десне стране, цифре се сабирају.</a:t>
            </a:r>
          </a:p>
          <a:p>
            <a:endParaRPr lang="sr-Cyrl-RS" sz="2800" dirty="0"/>
          </a:p>
          <a:p>
            <a:r>
              <a:rPr lang="sr-Cyrl-RS" sz="2800" dirty="0" smtClean="0"/>
              <a:t>Примери:</a:t>
            </a:r>
          </a:p>
          <a:p>
            <a:endParaRPr lang="sr-Latn-RS" sz="2800" dirty="0"/>
          </a:p>
          <a:p>
            <a:r>
              <a:rPr lang="sr-Latn-RS" sz="2800" dirty="0" smtClean="0"/>
              <a:t>III = I + I + I = 1+1+1 = 3</a:t>
            </a:r>
          </a:p>
          <a:p>
            <a:endParaRPr lang="sr-Latn-RS" sz="2800" dirty="0" smtClean="0"/>
          </a:p>
          <a:p>
            <a:r>
              <a:rPr lang="sr-Latn-RS" sz="2800" dirty="0" smtClean="0"/>
              <a:t>XXX = X + X + X = 10 + 10 + 10 = 30</a:t>
            </a:r>
          </a:p>
          <a:p>
            <a:endParaRPr lang="sr-Latn-RS" sz="2800" dirty="0"/>
          </a:p>
          <a:p>
            <a:r>
              <a:rPr lang="sr-Latn-RS" sz="2800" dirty="0" smtClean="0"/>
              <a:t>CCC = C + C + C = 100 + 100 + 100 = 300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808041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4236" y="415636"/>
            <a:ext cx="111598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2. </a:t>
            </a:r>
            <a:r>
              <a:rPr lang="sr-Cyrl-RS" sz="2800" dirty="0" smtClean="0">
                <a:solidFill>
                  <a:srgbClr val="FF0000"/>
                </a:solidFill>
              </a:rPr>
              <a:t>Мања основна цифра се може написати испред веће, са леве стране, САМО ЈЕДАНПУТ. </a:t>
            </a:r>
          </a:p>
          <a:p>
            <a:r>
              <a:rPr lang="sr-Cyrl-RS" sz="2800" dirty="0" smtClean="0"/>
              <a:t>(</a:t>
            </a:r>
            <a:r>
              <a:rPr lang="sr-Latn-RS" sz="2800" dirty="0" smtClean="0"/>
              <a:t>I</a:t>
            </a:r>
            <a:r>
              <a:rPr lang="sr-Cyrl-RS" sz="2800" dirty="0" smtClean="0"/>
              <a:t> испред </a:t>
            </a:r>
            <a:r>
              <a:rPr lang="sr-Latn-RS" sz="2800" dirty="0" smtClean="0"/>
              <a:t> X </a:t>
            </a:r>
            <a:r>
              <a:rPr lang="sr-Cyrl-RS" sz="2800" dirty="0" smtClean="0"/>
              <a:t>, </a:t>
            </a:r>
            <a:r>
              <a:rPr lang="sr-Latn-RS" sz="2800" dirty="0" smtClean="0"/>
              <a:t>X</a:t>
            </a:r>
            <a:r>
              <a:rPr lang="sr-Cyrl-RS" sz="2800" dirty="0" smtClean="0"/>
              <a:t> испред </a:t>
            </a:r>
            <a:r>
              <a:rPr lang="sr-Latn-RS" sz="2800" dirty="0" smtClean="0"/>
              <a:t> C</a:t>
            </a:r>
            <a:r>
              <a:rPr lang="sr-Cyrl-RS" sz="2800" dirty="0" smtClean="0"/>
              <a:t>, </a:t>
            </a:r>
            <a:r>
              <a:rPr lang="sr-Latn-RS" sz="2800" dirty="0" smtClean="0"/>
              <a:t> C</a:t>
            </a:r>
            <a:r>
              <a:rPr lang="sr-Cyrl-RS" sz="2800" dirty="0" smtClean="0"/>
              <a:t> испред</a:t>
            </a:r>
            <a:r>
              <a:rPr lang="sr-Latn-RS" sz="2800" dirty="0" smtClean="0"/>
              <a:t> M</a:t>
            </a:r>
            <a:r>
              <a:rPr lang="sr-Cyrl-RS" sz="2800" dirty="0" smtClean="0"/>
              <a:t>)</a:t>
            </a:r>
          </a:p>
          <a:p>
            <a:r>
              <a:rPr lang="sr-Cyrl-RS" sz="2800" dirty="0" smtClean="0"/>
              <a:t>Тада се одузимају.</a:t>
            </a:r>
          </a:p>
          <a:p>
            <a:endParaRPr lang="sr-Cyrl-RS" sz="2800" dirty="0"/>
          </a:p>
          <a:p>
            <a:r>
              <a:rPr lang="sr-Cyrl-RS" sz="2800" dirty="0" smtClean="0"/>
              <a:t>По принципу одузимања записујемо бројеве: 4, 40, 400, 9, 90 и 900.</a:t>
            </a:r>
            <a:endParaRPr lang="sr-Latn-R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076924"/>
              </p:ext>
            </p:extLst>
          </p:nvPr>
        </p:nvGraphicFramePr>
        <p:xfrm>
          <a:off x="992906" y="3654520"/>
          <a:ext cx="10811166" cy="243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5583"/>
                <a:gridCol w="5405583"/>
              </a:tblGrid>
              <a:tr h="742299">
                <a:tc>
                  <a:txBody>
                    <a:bodyPr/>
                    <a:lstStyle/>
                    <a:p>
                      <a:r>
                        <a:rPr lang="sr-Cyrl-RS" sz="2800" dirty="0" smtClean="0"/>
                        <a:t>4 = 5 -1 = </a:t>
                      </a:r>
                      <a:r>
                        <a:rPr lang="sr-Latn-RS" sz="2800" dirty="0" smtClean="0"/>
                        <a:t>V – I </a:t>
                      </a:r>
                      <a:r>
                        <a:rPr lang="sr-Cyrl-RS" sz="2800" dirty="0" smtClean="0"/>
                        <a:t>записујемо </a:t>
                      </a:r>
                      <a:r>
                        <a:rPr lang="sr-Latn-RS" sz="2800" dirty="0" smtClean="0"/>
                        <a:t>IV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9</a:t>
                      </a:r>
                      <a:r>
                        <a:rPr lang="sr-Latn-RS" sz="2800" baseline="0" dirty="0" smtClean="0"/>
                        <a:t> = 10 – 1 = X – I  </a:t>
                      </a:r>
                      <a:r>
                        <a:rPr lang="sr-Cyrl-RS" sz="2800" baseline="0" dirty="0" smtClean="0"/>
                        <a:t>записујемо </a:t>
                      </a:r>
                      <a:r>
                        <a:rPr lang="sr-Latn-RS" sz="2800" baseline="0" dirty="0" smtClean="0"/>
                        <a:t>IX</a:t>
                      </a:r>
                      <a:endParaRPr lang="sr-Latn-RS" sz="2800" dirty="0"/>
                    </a:p>
                  </a:txBody>
                  <a:tcPr/>
                </a:tc>
              </a:tr>
              <a:tr h="752609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40 = 50 -10 = L – X </a:t>
                      </a:r>
                      <a:r>
                        <a:rPr lang="sr-Cyrl-RS" sz="2800" dirty="0" smtClean="0"/>
                        <a:t>записујемо</a:t>
                      </a:r>
                      <a:r>
                        <a:rPr lang="sr-Cyrl-RS" sz="2800" baseline="0" dirty="0" smtClean="0"/>
                        <a:t> </a:t>
                      </a:r>
                      <a:r>
                        <a:rPr lang="sr-Latn-RS" sz="2800" baseline="0" dirty="0" smtClean="0"/>
                        <a:t>XL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90 = 100 – 10 = C – X </a:t>
                      </a:r>
                      <a:r>
                        <a:rPr lang="sr-Cyrl-RS" sz="2800" dirty="0" smtClean="0"/>
                        <a:t>записујемо</a:t>
                      </a:r>
                      <a:r>
                        <a:rPr lang="sr-Cyrl-RS" sz="2800" baseline="0" dirty="0" smtClean="0"/>
                        <a:t> </a:t>
                      </a:r>
                      <a:r>
                        <a:rPr lang="sr-Latn-RS" sz="2800" baseline="0" dirty="0" smtClean="0"/>
                        <a:t>XC</a:t>
                      </a:r>
                      <a:endParaRPr lang="sr-Latn-RS" sz="2800" dirty="0"/>
                    </a:p>
                  </a:txBody>
                  <a:tcPr/>
                </a:tc>
              </a:tr>
              <a:tr h="752609"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400= 500 – 100 = D – C </a:t>
                      </a:r>
                      <a:endParaRPr lang="sr-Cyrl-RS" sz="2800" dirty="0" smtClean="0"/>
                    </a:p>
                    <a:p>
                      <a:r>
                        <a:rPr lang="sr-Cyrl-RS" sz="2800" dirty="0" smtClean="0"/>
                        <a:t>записујемо</a:t>
                      </a:r>
                      <a:r>
                        <a:rPr lang="sr-Cyrl-RS" sz="2800" baseline="0" dirty="0" smtClean="0"/>
                        <a:t> </a:t>
                      </a:r>
                      <a:r>
                        <a:rPr lang="sr-Latn-RS" sz="2800" baseline="0" dirty="0" smtClean="0"/>
                        <a:t>CD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900 = 1000 – 100 = M – C </a:t>
                      </a:r>
                      <a:r>
                        <a:rPr lang="sr-Cyrl-RS" sz="2800" dirty="0" smtClean="0"/>
                        <a:t>записујемо СМ</a:t>
                      </a:r>
                      <a:endParaRPr lang="sr-Latn-R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579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7363" y="623455"/>
            <a:ext cx="103077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3. Помоћне цифре </a:t>
            </a:r>
            <a:r>
              <a:rPr lang="sr-Latn-RS" sz="2800" dirty="0" smtClean="0">
                <a:solidFill>
                  <a:srgbClr val="FF0000"/>
                </a:solidFill>
              </a:rPr>
              <a:t>V, L, D </a:t>
            </a:r>
            <a:r>
              <a:rPr lang="sr-Cyrl-RS" sz="2800" dirty="0" smtClean="0">
                <a:solidFill>
                  <a:srgbClr val="FF0000"/>
                </a:solidFill>
              </a:rPr>
              <a:t>се НЕ МОГУ једна до друге записивати више пута, нити се могу дописивати са леве стране.</a:t>
            </a:r>
            <a:endParaRPr lang="sr-Latn-R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7363" y="2826327"/>
            <a:ext cx="4426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Могли сте да приметите да у римским цифрама не постоји ознака за цифру 0. </a:t>
            </a:r>
            <a:endParaRPr lang="sr-Latn-R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069" y="2182091"/>
            <a:ext cx="4117075" cy="428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681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749</Words>
  <Application>Microsoft Office PowerPoint</Application>
  <PresentationFormat>Widescreen</PresentationFormat>
  <Paragraphs>148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РИМСКЕ ЦИФРЕ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РИМСКЕ ЦИФРЕ</dc:title>
  <dc:creator>MATEJA</dc:creator>
  <cp:lastModifiedBy>MATEJA</cp:lastModifiedBy>
  <cp:revision>10</cp:revision>
  <dcterms:created xsi:type="dcterms:W3CDTF">2017-10-03T06:40:59Z</dcterms:created>
  <dcterms:modified xsi:type="dcterms:W3CDTF">2017-10-03T08:03:00Z</dcterms:modified>
</cp:coreProperties>
</file>